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71" r:id="rId2"/>
    <p:sldId id="257" r:id="rId3"/>
    <p:sldId id="260" r:id="rId4"/>
    <p:sldId id="261" r:id="rId5"/>
    <p:sldId id="262" r:id="rId6"/>
    <p:sldId id="272" r:id="rId7"/>
    <p:sldId id="275" r:id="rId8"/>
    <p:sldId id="273" r:id="rId9"/>
    <p:sldId id="274" r:id="rId10"/>
    <p:sldId id="265" r:id="rId11"/>
    <p:sldId id="266" r:id="rId12"/>
    <p:sldId id="267" r:id="rId13"/>
    <p:sldId id="259" r:id="rId14"/>
  </p:sldIdLst>
  <p:sldSz cx="18288000" cy="10287000"/>
  <p:notesSz cx="6858000" cy="9144000"/>
  <p:embeddedFontLst>
    <p:embeddedFont>
      <p:font typeface="Arial Bold" panose="020B0704020202020204" pitchFamily="34" charset="0"/>
      <p:regular r:id="rId16"/>
      <p:bold r:id="rId17"/>
    </p:embeddedFont>
    <p:embeddedFont>
      <p:font typeface="Arial Bold Italics" panose="020B0604020202020204" charset="0"/>
      <p:regular r:id="rId18"/>
    </p:embeddedFont>
    <p:embeddedFont>
      <p:font typeface="Brush Script MT" panose="03060802040406070304" pitchFamily="66" charset="0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22" autoAdjust="0"/>
  </p:normalViewPr>
  <p:slideViewPr>
    <p:cSldViewPr>
      <p:cViewPr varScale="1">
        <p:scale>
          <a:sx n="44" d="100"/>
          <a:sy n="44" d="100"/>
        </p:scale>
        <p:origin x="68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8F00E-6081-46BB-A8C7-48F78F6E5B55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67A25-C57C-4017-9584-A1D97511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54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67A25-C57C-4017-9584-A1D9751137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4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67A25-C57C-4017-9584-A1D9751137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80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67A25-C57C-4017-9584-A1D9751137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81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EB659-A681-85FF-4877-4C409CAC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B232E-0A22-25C4-D4D4-AB751543E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FBC85-ECFA-E766-C6B9-92AF1DB72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702BD-C5A6-B62C-5421-383CD06EB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67A25-C57C-4017-9584-A1D9751137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01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CCB05-AC3F-F23A-20B4-552F2BC00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26C14F-58B6-D510-526C-2F8074068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F62AF-704A-B651-FC92-4DE532F98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410B2D-6A46-2B73-8EF2-710F01E4F2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67A25-C57C-4017-9584-A1D97511378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0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4" Type="http://schemas.openxmlformats.org/officeDocument/2006/relationships/image" Target="../media/image3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227412"/>
            <a:ext cx="18288000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381000" y="3209592"/>
            <a:ext cx="11506199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 and Determinants of Poor Treatment Outcomes among Drug-Susceptible Tuberculosis Patients in Marsabit County—Kenya, 2019-2024</a:t>
            </a:r>
            <a:endParaRPr lang="en-GB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381000" y="5001571"/>
            <a:ext cx="11630172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3200" dirty="0"/>
          </a:p>
          <a:p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Guyati Halkano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,B.Waweru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,A.Mwatondo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,S. Ibrahim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,M. Owiny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J.Omolo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R. Nyawa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 Githuku</a:t>
            </a:r>
            <a:r>
              <a:rPr lang="en-US" sz="2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endParaRPr lang="en-KE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288650" y="6559126"/>
            <a:ext cx="11506199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Field Epidemiology and Laboratory Training Program </a:t>
            </a:r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County Department of Health, Marsabit</a:t>
            </a:r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African Field Epidemiology Network </a:t>
            </a:r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Zoonotic Disease Unit, Kenya </a:t>
            </a:r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County Department of Veterinary Services, Kilifi</a:t>
            </a:r>
            <a:endParaRPr lang="en-US" sz="16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KE" sz="2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293481-4560-B88F-CBA0-32419EB28127}"/>
              </a:ext>
            </a:extLst>
          </p:cNvPr>
          <p:cNvSpPr txBox="1"/>
          <p:nvPr/>
        </p:nvSpPr>
        <p:spPr>
          <a:xfrm>
            <a:off x="609600" y="8492573"/>
            <a:ext cx="2425672" cy="137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0" y="7529010"/>
            <a:ext cx="1112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health interventions towards Universal Health Coverage</a:t>
            </a:r>
            <a:endParaRPr kumimoji="0" lang="en-KE" sz="20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Picture 63" descr="The image depicts the logo of the Government of Marsabit County, featuring a giraffe and a baobab tree.&#10;&#10;AI-generated content may be incorrect.">
            <a:extLst>
              <a:ext uri="{FF2B5EF4-FFF2-40B4-BE49-F238E27FC236}">
                <a16:creationId xmlns:a16="http://schemas.microsoft.com/office/drawing/2014/main" id="{F9608ADF-CF49-7FCB-4E38-85BF22F17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061" y="8321103"/>
            <a:ext cx="1752600" cy="13715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788558" y="2476500"/>
            <a:ext cx="16801600" cy="4444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Kenya Context: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High-burden setting for (TB, TB-HIV, MDR-TB)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(WHO, 2024a)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Geography: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Marsabit’s vast arid terrain creates significant adherence barriers</a:t>
            </a:r>
          </a:p>
          <a:p>
            <a:pPr marL="400835" lvl="1" algn="l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Mobility: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Nomadic pastoralist lifestyles complicate patient follow-up</a:t>
            </a:r>
          </a:p>
          <a:p>
            <a:pPr marL="400835" lvl="1" algn="l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is limited data on the specific factors contributing to PTO in Marsabit County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Background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788558" y="2529621"/>
            <a:ext cx="16801600" cy="5747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0835" lvl="1" algn="l">
              <a:lnSpc>
                <a:spcPct val="1500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Broad Objective</a:t>
            </a: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Evaluate determinants of PTO among DSTB patients</a:t>
            </a:r>
          </a:p>
          <a:p>
            <a:pPr marL="400835" lvl="1" algn="l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00835" lvl="1" algn="l">
              <a:lnSpc>
                <a:spcPct val="1500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Specific Objectives</a:t>
            </a: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Characterize socio-demographic and clinical characteristics of DSTB patients</a:t>
            </a: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Analyze regional DSTB case notification trends</a:t>
            </a:r>
          </a:p>
          <a:p>
            <a:pPr marL="400835" lvl="1">
              <a:lnSpc>
                <a:spcPct val="150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identify factors associated with PTO among DSTB patients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788558" y="2426631"/>
            <a:ext cx="16801600" cy="8884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Study design: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Retrospective cohort study</a:t>
            </a:r>
          </a:p>
          <a:p>
            <a:pPr marL="400835" lvl="1" algn="l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Study area: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Marsabit county (Saku, Laisamis, North Horr)</a:t>
            </a:r>
          </a:p>
          <a:p>
            <a:pPr marL="400835" lvl="1" algn="l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Study population &amp; Period: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registered DSTB cases 2019 – 2024</a:t>
            </a: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Source: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National TB Program electronic surveillance system -TIBU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Definitions: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Successful outcomes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─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cured &amp; treatment completed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Poor/Unsuccessful outcomes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─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died, moved to category 4(MT4), transfer out, Lost to follow up (LTFU)</a:t>
            </a:r>
          </a:p>
          <a:p>
            <a:pPr marL="400835" lvl="1" algn="l">
              <a:lnSpc>
                <a:spcPts val="4827"/>
              </a:lnSpc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 algn="l">
              <a:lnSpc>
                <a:spcPts val="4827"/>
              </a:lnSpc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122416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Methods: Study Design &amp; Setting</a:t>
            </a:r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457200" y="2281798"/>
            <a:ext cx="17132958" cy="73145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8035" lvl="1" indent="-457200">
              <a:lnSpc>
                <a:spcPts val="4827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Ethical considerations: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 &amp; CDH, data de-identified, confidentiality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11327451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Methods: Data Management &amp; Analysis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7C78BA9E-F78E-B098-E310-B8A776E5B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978251"/>
              </p:ext>
            </p:extLst>
          </p:nvPr>
        </p:nvGraphicFramePr>
        <p:xfrm>
          <a:off x="788558" y="2404419"/>
          <a:ext cx="16801600" cy="65865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4523">
                  <a:extLst>
                    <a:ext uri="{9D8B030D-6E8A-4147-A177-3AD203B41FA5}">
                      <a16:colId xmlns:a16="http://schemas.microsoft.com/office/drawing/2014/main" val="571457683"/>
                    </a:ext>
                  </a:extLst>
                </a:gridCol>
                <a:gridCol w="12187077">
                  <a:extLst>
                    <a:ext uri="{9D8B030D-6E8A-4147-A177-3AD203B41FA5}">
                      <a16:colId xmlns:a16="http://schemas.microsoft.com/office/drawing/2014/main" val="3781954892"/>
                    </a:ext>
                  </a:extLst>
                </a:gridCol>
              </a:tblGrid>
              <a:tr h="5283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1735238"/>
                  </a:ext>
                </a:extLst>
              </a:tr>
              <a:tr h="17341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Variables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</a:t>
                      </a:r>
                      <a:r>
                        <a:rPr lang="en-US" sz="2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Socio-demographics: </a:t>
                      </a:r>
                      <a:r>
                        <a:rPr lang="en-US" sz="2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ge, sex, sub-county</a:t>
                      </a:r>
                      <a:b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</a:t>
                      </a:r>
                      <a:r>
                        <a:rPr lang="en-US" sz="2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Clinical: </a:t>
                      </a: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Diagnostic, TB type, patient type, comorbidities, HIV status, nutrition status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4304578"/>
                  </a:ext>
                </a:extLst>
              </a:tr>
              <a:tr h="8557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Dependent Variable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</a:t>
                      </a:r>
                      <a:r>
                        <a:rPr lang="en-US" sz="2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Outcome 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658590"/>
                  </a:ext>
                </a:extLst>
              </a:tr>
              <a:tr h="17341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Descriptive Analysis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</a:t>
                      </a:r>
                      <a:r>
                        <a:rPr lang="en-US" sz="2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Categorical: </a:t>
                      </a: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Frequencies and proportions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971067"/>
                  </a:ext>
                </a:extLst>
              </a:tr>
              <a:tr h="17341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Inferential Analysis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</a:t>
                      </a:r>
                      <a:r>
                        <a:rPr lang="en-US" sz="2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Bivariable: </a:t>
                      </a: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Chi-square test (Screening threshold p &lt; 0.25)</a:t>
                      </a:r>
                      <a:b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en-US" sz="2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Multivariable</a:t>
                      </a: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 Logistic Regression (p &lt; 0.05, 95% CI)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580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4722-8EF4-15EE-770B-EA9E114A7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0196B33-D128-AFE4-63D3-8E0067F603C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E9A6734-43A5-7B04-EB4F-6A4865084C8E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ABFCA7-2557-A712-2023-F69F225FF69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9D351BF3-C4F4-C813-2099-6E35C84CEE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010D7ED-D9DF-A274-3DF7-6BF489033DD9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10FCEB5A-EBEE-10B5-60EB-61DB224F18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B4B46911-2F65-D386-2CD6-01D48AB2D26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43AE1CAC-B41B-39D2-51BD-6763D6FCBD2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013CA43C-AAEB-6457-1DDC-EF32CC5F6446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BBEC9E9-9516-AF3C-F7C7-6D1D19C71B88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14671D0-03BD-B0DE-6C61-6DBC7D2F78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728EE037-7C71-8193-2309-EF3C5F7D55FC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597615E-2EA9-F168-9106-C969BF79A039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A105263-E15F-F73C-EABC-BD082162A03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382393B6-CF89-6FC6-6629-953454DA9427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2F8DBED0-51D0-0281-2E36-5DF091A4301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40E27F7-86D8-3848-DE0E-FABB350DD4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FC60550-5C64-33D9-CD82-31AC871E5C3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48F6C5D-F62F-FF09-B7EE-B0AAD943ECE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FD2EFEAA-8F71-1A03-C43A-156FA5A5A6F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0D2366D0-1433-6DBE-A400-B5A5A639A42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6DD5AA0-1A97-049D-EE4F-02726355E772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601AB6BB-50D9-7EE7-96C3-7CCAFD1901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8FCD865B-F603-D67D-0E7E-17E1E1DB622D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43B0268-4EE5-E104-DC70-3E5629FFDCE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3167CA2D-D150-6699-2BBA-6F5501645EE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FA79491E-71C6-774D-C39E-A47CCFEA01F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F64E6591-49E1-C990-CB1E-1AE2DD1EB03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BC316AAE-7A75-3CEE-5B9A-F51CE6D21E84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688E6BB2-A3FB-C974-3B59-CDE65A82893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C13E8130-9D2A-F0FE-3C06-FC443E4992B1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D62B2923-2D83-FA0D-62E7-7FF77E733263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61F2EEC6-60FC-1551-D1B5-204172CDE21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BF08D516-8C0B-1344-34FB-212E22CDCE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8F6B8D20-BBAF-B386-EFDD-E75FB418CF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B410F13-F2F7-153C-64B7-3E6E55551F5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B5BDD88F-AC39-89DE-17D8-441AB20639E4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4A27CC64-3F11-48A2-7950-3AC8B81A18E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DDA69623-BF1C-88DB-2277-97C02B4C7A7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A2988CD-A35B-4633-DC99-72ABFDF7261B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94CDF464-3FFC-1667-FDFE-AF9D033956C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D67F74F4-DBFC-2310-A0DD-10A1B415AA7B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A156B3A4-C3FB-12E6-C894-4517887DD4F5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9C1BCDD7-6C9E-94CF-FB1A-C6272C5D111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EA698F06-457C-61C9-60C7-E07687AA1498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C447178B-A25C-8471-1F43-6A2B1C8676FC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1B85DC0-49FE-603B-7D20-41F92C10C3D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8679784-88D0-F464-D9D2-57C8C18A4A8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4CFCF435-8C39-4D6D-8744-885588E24AD2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955ACB8-2BEA-0411-DFC9-E7427F8C460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1B961A3-E616-1407-00DA-E078B0EF0FB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ADB8E5F-4546-F366-B752-1D5DACA7E5B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A89CE1A-9245-865E-ABD4-6A3B6A95C02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A79DCC4-26C3-9619-1CAA-9BCAFEDDCDE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6AA47F-EF37-52C3-00CD-3298681EA8A3}"/>
              </a:ext>
            </a:extLst>
          </p:cNvPr>
          <p:cNvSpPr txBox="1"/>
          <p:nvPr/>
        </p:nvSpPr>
        <p:spPr>
          <a:xfrm>
            <a:off x="457200" y="2281798"/>
            <a:ext cx="17132958" cy="6698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D293E62-995E-1DA8-AFC6-6C68350306A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5FEF6BE-E510-A22F-3616-20CEAF90EE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2D7E09F1-0DEF-B4C7-3B6F-88D4D40F94BA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931095-7C51-2226-93D2-6E28003E461A}"/>
              </a:ext>
            </a:extLst>
          </p:cNvPr>
          <p:cNvSpPr txBox="1"/>
          <p:nvPr/>
        </p:nvSpPr>
        <p:spPr>
          <a:xfrm>
            <a:off x="788558" y="1284188"/>
            <a:ext cx="13460842" cy="787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Characteristics of DSTB cases, Marsabit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2019-2024</a:t>
            </a:r>
          </a:p>
        </p:txBody>
      </p: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107AB6B0-69AB-A311-4E41-DC13CC83A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900019"/>
              </p:ext>
            </p:extLst>
          </p:nvPr>
        </p:nvGraphicFramePr>
        <p:xfrm>
          <a:off x="788558" y="2414961"/>
          <a:ext cx="16927442" cy="7378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2042">
                  <a:extLst>
                    <a:ext uri="{9D8B030D-6E8A-4147-A177-3AD203B41FA5}">
                      <a16:colId xmlns:a16="http://schemas.microsoft.com/office/drawing/2014/main" val="273316906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477087361"/>
                    </a:ext>
                  </a:extLst>
                </a:gridCol>
                <a:gridCol w="4172527">
                  <a:extLst>
                    <a:ext uri="{9D8B030D-6E8A-4147-A177-3AD203B41FA5}">
                      <a16:colId xmlns:a16="http://schemas.microsoft.com/office/drawing/2014/main" val="3340598984"/>
                    </a:ext>
                  </a:extLst>
                </a:gridCol>
                <a:gridCol w="3713673">
                  <a:extLst>
                    <a:ext uri="{9D8B030D-6E8A-4147-A177-3AD203B41FA5}">
                      <a16:colId xmlns:a16="http://schemas.microsoft.com/office/drawing/2014/main" val="2740563282"/>
                    </a:ext>
                  </a:extLst>
                </a:gridCol>
              </a:tblGrid>
              <a:tr h="9504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 (n)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 (%)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442571"/>
                  </a:ext>
                </a:extLst>
              </a:tr>
              <a:tr h="427074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1078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56.8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6688106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819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43.2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7964565"/>
                  </a:ext>
                </a:extLst>
              </a:tr>
              <a:tr h="427074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Group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0-14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7321393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15-44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1224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64.5</a:t>
                      </a:r>
                      <a:endParaRPr lang="en-US" sz="26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8088600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45-64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1305350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&gt;65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057085"/>
                  </a:ext>
                </a:extLst>
              </a:tr>
              <a:tr h="427074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Nutritional Status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Undernourished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1187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62.6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9758031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454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23.9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6441613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Overweight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9797130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Anomalies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471871"/>
                  </a:ext>
                </a:extLst>
              </a:tr>
              <a:tr h="427074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 Status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 Positive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</a:t>
                      </a:r>
                      <a:endParaRPr lang="en-US" sz="26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6291549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 Negative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1618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85.3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783886"/>
                  </a:ext>
                </a:extLst>
              </a:tr>
              <a:tr h="42707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Done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311775"/>
                  </a:ext>
                </a:extLst>
              </a:tr>
              <a:tr h="427074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Comorbidities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162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8.5</a:t>
                      </a:r>
                      <a:endParaRPr lang="en-US" sz="26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7270705"/>
                  </a:ext>
                </a:extLst>
              </a:tr>
              <a:tr h="449235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Absent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1735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91.5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1039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01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4722-8EF4-15EE-770B-EA9E114A7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0196B33-D128-AFE4-63D3-8E0067F603C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E9A6734-43A5-7B04-EB4F-6A4865084C8E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ABFCA7-2557-A712-2023-F69F225FF69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9D351BF3-C4F4-C813-2099-6E35C84CEE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010D7ED-D9DF-A274-3DF7-6BF489033DD9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10FCEB5A-EBEE-10B5-60EB-61DB224F18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B4B46911-2F65-D386-2CD6-01D48AB2D26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43AE1CAC-B41B-39D2-51BD-6763D6FCBD2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013CA43C-AAEB-6457-1DDC-EF32CC5F6446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BBEC9E9-9516-AF3C-F7C7-6D1D19C71B88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14671D0-03BD-B0DE-6C61-6DBC7D2F78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728EE037-7C71-8193-2309-EF3C5F7D55FC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597615E-2EA9-F168-9106-C969BF79A039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A105263-E15F-F73C-EABC-BD082162A03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382393B6-CF89-6FC6-6629-953454DA9427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2F8DBED0-51D0-0281-2E36-5DF091A4301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40E27F7-86D8-3848-DE0E-FABB350DD4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FC60550-5C64-33D9-CD82-31AC871E5C3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48F6C5D-F62F-FF09-B7EE-B0AAD943ECE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FD2EFEAA-8F71-1A03-C43A-156FA5A5A6F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0D2366D0-1433-6DBE-A400-B5A5A639A42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6DD5AA0-1A97-049D-EE4F-02726355E772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601AB6BB-50D9-7EE7-96C3-7CCAFD1901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8FCD865B-F603-D67D-0E7E-17E1E1DB622D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43B0268-4EE5-E104-DC70-3E5629FFDCE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3167CA2D-D150-6699-2BBA-6F5501645EE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FA79491E-71C6-774D-C39E-A47CCFEA01F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F64E6591-49E1-C990-CB1E-1AE2DD1EB03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BC316AAE-7A75-3CEE-5B9A-F51CE6D21E84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688E6BB2-A3FB-C974-3B59-CDE65A82893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C13E8130-9D2A-F0FE-3C06-FC443E4992B1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D62B2923-2D83-FA0D-62E7-7FF77E733263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61F2EEC6-60FC-1551-D1B5-204172CDE21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BF08D516-8C0B-1344-34FB-212E22CDCE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8F6B8D20-BBAF-B386-EFDD-E75FB418CF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B410F13-F2F7-153C-64B7-3E6E55551F5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B5BDD88F-AC39-89DE-17D8-441AB20639E4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4A27CC64-3F11-48A2-7950-3AC8B81A18E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DDA69623-BF1C-88DB-2277-97C02B4C7A7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A2988CD-A35B-4633-DC99-72ABFDF7261B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94CDF464-3FFC-1667-FDFE-AF9D033956C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D67F74F4-DBFC-2310-A0DD-10A1B415AA7B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A156B3A4-C3FB-12E6-C894-4517887DD4F5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9C1BCDD7-6C9E-94CF-FB1A-C6272C5D111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EA698F06-457C-61C9-60C7-E07687AA1498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C447178B-A25C-8471-1F43-6A2B1C8676FC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1B85DC0-49FE-603B-7D20-41F92C10C3D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8679784-88D0-F464-D9D2-57C8C18A4A8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4CFCF435-8C39-4D6D-8744-885588E24AD2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955ACB8-2BEA-0411-DFC9-E7427F8C460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1B961A3-E616-1407-00DA-E078B0EF0FB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ADB8E5F-4546-F366-B752-1D5DACA7E5B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A89CE1A-9245-865E-ABD4-6A3B6A95C02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A79DCC4-26C3-9619-1CAA-9BCAFEDDCDE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6AA47F-EF37-52C3-00CD-3298681EA8A3}"/>
              </a:ext>
            </a:extLst>
          </p:cNvPr>
          <p:cNvSpPr txBox="1"/>
          <p:nvPr/>
        </p:nvSpPr>
        <p:spPr>
          <a:xfrm>
            <a:off x="457200" y="2281798"/>
            <a:ext cx="17132958" cy="6698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>
              <a:lnSpc>
                <a:spcPts val="4827"/>
              </a:lnSpc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D293E62-995E-1DA8-AFC6-6C68350306A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5FEF6BE-E510-A22F-3616-20CEAF90EE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2D7E09F1-0DEF-B4C7-3B6F-88D4D40F94BA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931095-7C51-2226-93D2-6E28003E461A}"/>
              </a:ext>
            </a:extLst>
          </p:cNvPr>
          <p:cNvSpPr txBox="1"/>
          <p:nvPr/>
        </p:nvSpPr>
        <p:spPr>
          <a:xfrm>
            <a:off x="788558" y="1284188"/>
            <a:ext cx="13460842" cy="787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Characteristics of DSTB cases, Marsabit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2019-2024</a:t>
            </a:r>
          </a:p>
        </p:txBody>
      </p: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107AB6B0-69AB-A311-4E41-DC13CC83A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781587"/>
              </p:ext>
            </p:extLst>
          </p:nvPr>
        </p:nvGraphicFramePr>
        <p:xfrm>
          <a:off x="788559" y="2387930"/>
          <a:ext cx="16801599" cy="76687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0101">
                  <a:extLst>
                    <a:ext uri="{9D8B030D-6E8A-4147-A177-3AD203B41FA5}">
                      <a16:colId xmlns:a16="http://schemas.microsoft.com/office/drawing/2014/main" val="273316906"/>
                    </a:ext>
                  </a:extLst>
                </a:gridCol>
                <a:gridCol w="4092827">
                  <a:extLst>
                    <a:ext uri="{9D8B030D-6E8A-4147-A177-3AD203B41FA5}">
                      <a16:colId xmlns:a16="http://schemas.microsoft.com/office/drawing/2014/main" val="3477087361"/>
                    </a:ext>
                  </a:extLst>
                </a:gridCol>
                <a:gridCol w="4590541">
                  <a:extLst>
                    <a:ext uri="{9D8B030D-6E8A-4147-A177-3AD203B41FA5}">
                      <a16:colId xmlns:a16="http://schemas.microsoft.com/office/drawing/2014/main" val="1393160191"/>
                    </a:ext>
                  </a:extLst>
                </a:gridCol>
                <a:gridCol w="4558130">
                  <a:extLst>
                    <a:ext uri="{9D8B030D-6E8A-4147-A177-3AD203B41FA5}">
                      <a16:colId xmlns:a16="http://schemas.microsoft.com/office/drawing/2014/main" val="1617401288"/>
                    </a:ext>
                  </a:extLst>
                </a:gridCol>
              </a:tblGrid>
              <a:tr h="94857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Poor Outcomes </a:t>
                      </a:r>
                      <a:r>
                        <a:rPr lang="en-US" sz="2600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  <a:r>
                        <a:rPr lang="en-US" sz="2600" kern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Successful Outcomes </a:t>
                      </a:r>
                      <a:r>
                        <a:rPr lang="en-US" sz="2600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442571"/>
                  </a:ext>
                </a:extLst>
              </a:tr>
              <a:tr h="426214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(11.7)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952(88.3)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6688106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64(7.8)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755(92.2)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7964565"/>
                  </a:ext>
                </a:extLst>
              </a:tr>
              <a:tr h="426214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Group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0-14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10(6.6)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142(93.4)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7321393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15-44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114(9.3)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1110(90.7)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8088600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45-64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41(11.5)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317(88.5)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1305350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&gt;65 years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(15.3)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138(84.7)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057085"/>
                  </a:ext>
                </a:extLst>
              </a:tr>
              <a:tr h="426214"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Nutritional Status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Undernourished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1070(90.1)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9758031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44(9.7)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410(90.3)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6441613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Overweight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(7.1)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157(92.9)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9797130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Anomalies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17(19.5)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70(80.5)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471871"/>
                  </a:ext>
                </a:extLst>
              </a:tr>
              <a:tr h="426214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 Status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 Positive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(18.8)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125(81.2)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6291549"/>
                  </a:ext>
                </a:extLst>
              </a:tr>
              <a:tr h="42621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HIV Negative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149(9.2)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1469(90.8)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783886"/>
                  </a:ext>
                </a:extLst>
              </a:tr>
              <a:tr h="731026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Done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12(9.6)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113(90.4)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311775"/>
                  </a:ext>
                </a:extLst>
              </a:tr>
              <a:tr h="426214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Comorbidities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</a:t>
                      </a:r>
                      <a:endParaRPr lang="en-US" sz="2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en-US" sz="26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(27.8)</a:t>
                      </a:r>
                      <a:endParaRPr lang="en-US" sz="26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117(72.2)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7270705"/>
                  </a:ext>
                </a:extLst>
              </a:tr>
              <a:tr h="448330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2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Absent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145(8.4)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1590(91.6)</a:t>
                      </a:r>
                      <a:endParaRPr lang="en-US" sz="2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1039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76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60B13-83C9-363B-6D06-BC6565CBC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212026E-22BB-42B9-2B1E-048D2E0ECE15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8654496-C93C-D7C0-EE99-92F19FE634CE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07D7666-1F95-B401-2DA1-A37C4C24E32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4C6EEA-2C69-9A84-E804-8B5F182D24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F486BCF-32A4-1E4B-FAC5-65026CE826B6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5FA0C10-D84E-DC97-EB8B-5A3F32EE8CB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E14DF437-7968-8F8B-CB18-25581F865F48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1B53DAE-7BFA-D26F-DF36-CE6290DB0D5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EF8D5D79-CCB9-570C-13C9-6A826B64D23C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3B2E1FF-A0D2-2FEE-B24B-26754439C12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98BCA1B1-1716-946C-3AD3-E13C6476EE9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3D36B56-2B44-56A2-8D8B-290BD7DC88D9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20CEB734-6A12-3FAF-76A4-108D1538966F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7A717B7-EE1A-AD70-BD43-4D808E5373B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98E2F0-9BE8-211C-8E72-653117487437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490D0133-25FD-01F1-4CB3-541415F0D13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6B7D6093-E234-87D6-FC05-B0145D9BA93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67F2817-E9C5-470B-7279-2A0253CC29F3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E5D334F-D73D-2C66-BC8C-F3A8266E235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6EBE5C3-7084-D52C-CD6B-B86583D9A91A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19A58B5-7414-4BCB-D655-D0633148710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A9A6DB8A-682C-1D72-4FC0-92647DC06E82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597DB7B-295E-3B69-7E8B-515C0456A25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26576A3-C354-4AEF-D37B-D1FC97304573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6CA55E1-AE19-5060-44D5-67288B8088F6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43A22EF6-81D8-F1A5-F03B-70D5591FEAC5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D1FA7A0C-8EB4-CA96-5DE9-24344B4BB4F5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904F5A3-965E-B7E4-33A8-81DD1586CDC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F9BE6F1-1303-AB27-E1C4-87854CB4EC6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FDE7DE66-AD45-7073-10F7-4C6E11CD96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2F7A9CDF-4157-E93D-B126-ADE1FE71E80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3149454A-4769-D721-561E-26464C164573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D4F54D1-ECEA-50B3-A5A2-CBF5FBDCF8C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A21D0B5-D963-00D2-9243-848FED32B1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DE099B9-FC08-623D-1173-937AAECF5F18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85AE719B-7CD0-9578-9A81-6A3F1EFF36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3BE1BFD-39F8-0D8A-B9FD-25263DDDC7D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14731C3D-DFC7-8083-E9B7-716FE83A2F1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45EC2E67-F39C-5E2B-3F01-4CFDBAD70D98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AF5169D7-D532-23A6-30C6-BF236CE9FDD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58ECC6BD-05FC-2737-30A6-766940D64B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D3B224B4-A14A-9943-0F73-97F3825DD314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B368487D-CACD-5D68-C59B-E7CD883E4F63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6730695-6634-3AED-400F-2554770CAF0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82FC14E3-0BBC-7D41-5761-83111C7B932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DFD4569-7637-936E-0547-BDA2EDE989B8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78934CE3-3F83-54B2-4D5D-2DD3BE3E8B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EA7B2E3-3384-7E1C-14C3-D4024286E3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E767F05-4808-6E23-6393-DADCAEA78AD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DC31D14E-D374-A88B-A192-22CCB6F804B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167B6F8-0179-5E80-69D1-4A78F748511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CCDA53F-531C-FEF3-5B15-2AE6126413D1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9D25688-A026-FD1B-35DB-941D7FF953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48D9DBA6-74D0-4591-F1B8-B641F2E3DC1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4BB900DA-F506-AB36-9C18-9313F39014B7}"/>
              </a:ext>
            </a:extLst>
          </p:cNvPr>
          <p:cNvGrpSpPr/>
          <p:nvPr/>
        </p:nvGrpSpPr>
        <p:grpSpPr>
          <a:xfrm>
            <a:off x="27325" y="1296076"/>
            <a:ext cx="18284230" cy="893886"/>
            <a:chOff x="0" y="-57150"/>
            <a:chExt cx="3021109" cy="53278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CE04AB7-0AA3-4CD1-0B99-9843CC70E790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AD38169-3331-7427-D08E-9FB4CBC674CE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1A32810-B5BB-1F3E-DCDC-33FBEECCFB9F}"/>
              </a:ext>
            </a:extLst>
          </p:cNvPr>
          <p:cNvSpPr txBox="1"/>
          <p:nvPr/>
        </p:nvSpPr>
        <p:spPr>
          <a:xfrm>
            <a:off x="788557" y="1284188"/>
            <a:ext cx="16429721" cy="787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3600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6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DSTB Case notification Trends by Sub-County, 2019–2024</a:t>
            </a:r>
            <a:endParaRPr lang="en-US" sz="3600" b="1" dirty="0">
              <a:solidFill>
                <a:schemeClr val="bg1"/>
              </a:solidFill>
              <a:latin typeface="Arial Bold" panose="020B0704020202020204" pitchFamily="34" charset="0"/>
              <a:ea typeface="Arial Bold"/>
              <a:cs typeface="Arial Bold" panose="020B0704020202020204" pitchFamily="34" charset="0"/>
              <a:sym typeface="Arial Bold"/>
            </a:endParaRPr>
          </a:p>
        </p:txBody>
      </p:sp>
      <p:pic>
        <p:nvPicPr>
          <p:cNvPr id="62" name="Graphic 61">
            <a:extLst>
              <a:ext uri="{FF2B5EF4-FFF2-40B4-BE49-F238E27FC236}">
                <a16:creationId xmlns:a16="http://schemas.microsoft.com/office/drawing/2014/main" id="{D7254433-09F2-FCD9-9BA0-A5148870B0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557" y="2285847"/>
            <a:ext cx="8997696" cy="749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94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D2F88-FD9F-D327-D94E-174D3D092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D3027EE-0425-20EE-0F82-A25FAA1D6639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C54ED3-A71B-0E76-C887-855BA4259F0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7B8725E-3C49-CC34-F2E2-191B6ABAF2E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54B8BF4E-0E99-4779-70D6-54AD16B2C5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3B1C9E2-600C-0DA0-92F0-0DC0A0F1BA1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CBA2138-234B-8A98-32BA-120327A5AD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DDFE8F13-A48F-9869-8062-8BA802767D5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0976F3F7-61A6-3C45-B755-7DD628B6A95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BAF943B0-B816-93FE-B631-6D59BEDA668A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63D0D8B-D5F0-F699-5F51-9B9DC66A6475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9732515-A32D-6983-2E2D-318C2DC2DC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5E66ED79-DE9B-69AD-7C8A-3D63CEE8B60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C1D1F8E-3E3D-9804-05D0-19202FD8ACEE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BFC1371B-EEC3-B9DD-E7D4-A44091BC8886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95F8678E-30F2-BA74-75F6-F46ACCEC4B8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800AB91-4196-79E0-3076-4FFA0C746C8D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92ED0EC9-AE96-51FC-332A-84D46A53A5C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4A8FA213-C0F6-DF2D-E161-94F50EB4F8B2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F9411E68-0AC1-C6B6-B902-F8B8372FCFF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A058FBBA-97B6-B62B-73BB-0B979057780A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F6CC2069-CF7A-FBE4-899E-370B5334EA77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361BEDE-6598-1691-DF82-6EBEABE71695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6C55CF11-661D-A32B-9457-C74484E131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EA5E5059-83D8-7415-3DD0-730E5D0A6361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349653D-A6FF-27E7-866A-AC07BF4E1CF8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195E6E64-5AE7-FB30-70D5-D0C5D5BAFA8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62679C31-AD39-19CF-E196-D75C126CE09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CE779491-4347-11A4-9847-1A80CCB8660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81E122D3-A820-6BB6-2FF0-5A1711A1494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DF383612-CC2E-A91D-A057-87136CDEC78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B5D26B29-8DB9-5051-4E0E-2ED35982FB80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9BD8C50-2ECB-C6E4-528E-D5AD62326FE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68589D4-49E4-AC71-0A02-BB8FFA3C0E7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91DAD566-C931-84FF-2438-40DE22377B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45F4689-86D0-2EA8-C53A-F95F40C922F2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0F9F55C7-54AB-3DCD-A23E-14EC5F40AFA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35E65822-E19B-EF12-9B17-430F0FCF43B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68ED27BF-2B40-F14A-5108-12E50B128FFA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FFC7E9DA-0CC4-0D4C-CD87-76357237CEC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CDD7536D-85E9-0942-AD5E-EFE27BEDD112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962DB907-DE52-8068-1362-E7AD4DF7A54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8359B00-D313-1AAA-B6D0-ACF18558F75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F7979B48-1E38-31D9-EFE7-4906660708F3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969483D3-2014-9D5B-6259-24FB46AF530E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7FD0BBA-F355-25C7-A303-78224570F880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E2E39171-B547-1FD9-4729-4D5E454F704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1343AD7-DC5B-1E3D-AF00-E0897F3E172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CDA21D-5BB7-77DA-9916-40E5D39C91E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2A297A6C-A998-E5D1-A7C4-85136997302E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01FF61A-32CD-7601-2D8C-DD585162264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29ABF8D1-0601-C7EE-65F5-019A61EF779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5C42D1AA-DB1E-732A-12E4-C08FD26B747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294BA107-CFA6-8481-6528-01812A6D6D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5A4D09FA-5223-861E-2792-8E10A0DE00A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3575DFA2-BD4A-F652-AC91-04CA489FE8E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9F331D4-2E43-ABCC-3310-12251FBAB93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3C7561A-77C1-B175-1A05-948386938D3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8F723A4F-35FC-4B43-8F0B-739E60D766F8}"/>
              </a:ext>
            </a:extLst>
          </p:cNvPr>
          <p:cNvSpPr txBox="1"/>
          <p:nvPr/>
        </p:nvSpPr>
        <p:spPr>
          <a:xfrm>
            <a:off x="788558" y="1284188"/>
            <a:ext cx="149848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Independent Predictors of PTO, Marsabit, 2019-2024 </a:t>
            </a: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1727CB8-17DE-580D-ADF8-DD7F7E0C5C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558" y="2298287"/>
            <a:ext cx="8997696" cy="749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68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788558" y="2529621"/>
            <a:ext cx="16801600" cy="6383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Male sex &amp; older age may reflect adherence challenges and vulnerability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(Katana et al., 2022)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HIV &amp; comorbidities increase complexity of TB management, hence poorer outcomes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(Ngari et al., 2025; WHO, 2024)</a:t>
            </a:r>
          </a:p>
          <a:p>
            <a:pPr algn="just">
              <a:lnSpc>
                <a:spcPct val="150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Higher Saku notifications likely reflect diagnostic access and referral effects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Unexpected finding: Protective effect of overweight status reflect better nutritional reserves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(Sinha et al., 2025)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Data Strength &amp; Limits: TIBU digital surveillance allowed for high-quality cohort tracking (N=1,897), results rely on secondary data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788558" y="2529621"/>
            <a:ext cx="16801600" cy="3151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oor outcomes were observed in men, older adults, HIV‑positive, and comorbid cases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endParaRPr lang="en-US" altLang="en-US" sz="2800" dirty="0"/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altLang="en-US" sz="2800" dirty="0"/>
              <a:t>Overweight/obese patients showed a protective effect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00835" lvl="1" algn="l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Ending TB in Marsabit requires focus on nutritional resilience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762000" y="2529621"/>
            <a:ext cx="16828158" cy="5090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Address poor health-seeking behavior thru’ community-based male engagement sessions &amp; male peer supporters</a:t>
            </a: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Integration of patient care and support (CDH, NCDC, CASCO, CTLC)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Provide enhanced adherence support using home-based DOT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 algn="l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Treat nutrition as a core pillar (CNC, CTLC)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  <p:pic>
        <p:nvPicPr>
          <p:cNvPr id="59" name="Content Placeholder 2" descr="Intermediate Field Epidemiology Program - UNIPH">
            <a:extLst>
              <a:ext uri="{FF2B5EF4-FFF2-40B4-BE49-F238E27FC236}">
                <a16:creationId xmlns:a16="http://schemas.microsoft.com/office/drawing/2014/main" id="{2B9CFC29-B26C-A9B7-AC4B-DAE6D593F2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808" y="7886799"/>
            <a:ext cx="2511488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Picture 59" descr="COUNTY GOVERNMENT OF MARSABIT REPUBLIC OF KENYA FIRST COUNTY ...">
            <a:extLst>
              <a:ext uri="{FF2B5EF4-FFF2-40B4-BE49-F238E27FC236}">
                <a16:creationId xmlns:a16="http://schemas.microsoft.com/office/drawing/2014/main" id="{5C407F00-FC85-038C-139B-734BD67D36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4" y="7640095"/>
            <a:ext cx="2122090" cy="204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Picture 2" descr="AFENETAfrica (@AFENETAfrica) / Posts / X">
            <a:extLst>
              <a:ext uri="{FF2B5EF4-FFF2-40B4-BE49-F238E27FC236}">
                <a16:creationId xmlns:a16="http://schemas.microsoft.com/office/drawing/2014/main" id="{17E95456-B674-D685-0B43-4E12112BA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9317" y="7693086"/>
            <a:ext cx="2054679" cy="173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3955</TotalTime>
  <Words>770</Words>
  <Application>Microsoft Office PowerPoint</Application>
  <PresentationFormat>Custom</PresentationFormat>
  <Paragraphs>223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 Bold</vt:lpstr>
      <vt:lpstr>Arial Bold Italics</vt:lpstr>
      <vt:lpstr>Arial</vt:lpstr>
      <vt:lpstr>Calibri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Guyati H</dc:creator>
  <cp:lastModifiedBy>PC</cp:lastModifiedBy>
  <cp:revision>66</cp:revision>
  <dcterms:created xsi:type="dcterms:W3CDTF">2026-04-25T17:25:47Z</dcterms:created>
  <dcterms:modified xsi:type="dcterms:W3CDTF">2026-05-08T06:15:12Z</dcterms:modified>
  <dc:identifier/>
</cp:coreProperties>
</file>